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8 core vocabulary words, 3 sentence frames, and a full Speaking Parts 1–3 kit built around asking for assistance in everyday emergency and school situations.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Original fictional classroom passage. Read quietly, then find evidence. 92 words.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Example idea, not a complete Task 2 essay. Students can disagree if they give a relevant reason.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Short foundation activity. Full IELTS Task 2 requires at least 250 words in about 40 minutes. Four paragraphs are an optional plan, not an IELTS requirement.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Check grammar and punctuation. A sentence cannot establish an IELTS band.</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Teacher reads: Mia has a problem with her homework. She does not understand a question. She decides to ask her teacher for help. Mia's teacher explains the question slowly. The teacher is patient and answers every question. On the way home, Mia sees a small accident near the road. A car has stopped, and a man looks worried. Mia knows this is urgent, so she tells an adult right away. The adult calls the police for help. The police arrive quickly and check that everyone is safe. Mia is glad she asked for help.</a:t>
            </a:r>
          </a:p>
          <a:p>
            <a:r>
              <a:t>Answer: ask</a:t>
            </a:r>
          </a:p>
          <a:p>
            <a:r>
              <a:t>The web version also offers computer-generated practice speech.</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Celebrate effort. Ask learners to choose one next step. Review the official descriptors across a full performance before estimating a band. https://ielts.org/cdn/ielts-guides/ielts-speaking-band-descriptors.pdf</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Model each word, explain with a picture or gesture, then let partners use it in a sentence. Four words at a time.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Model each word, explain with a picture or gesture, then let partners use it in a sentence. Four words at a time.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Listen to the whole word and stress pattern. Use the IPA and a teacher model. Do not infer sounds from the final written letter. Accent differences are acceptable.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students answer before showing this teaching model. Ask for a reason or example. This is a Part 1 style foundation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Planning help: choose an example for this prompt, describe a few details, and explain your choice or feelings. In IELTS Part 2 there is one minute of preparation and a one-to-two-minute individual turn.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as language support. Invite learners to change the details. Do not memorise or assign a band from this text.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Teacher-led extension towards Speaking Part 3. Explain unfamiliar ideas first. Accept a short opinion and one reason.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are learning supports, not scoring rules. There is no five-second penalty or compulsory three-sentence answer.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62992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I Need Help</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1</a:t>
            </a:r>
          </a:p>
        </p:txBody>
      </p:sp>
      <p:sp>
        <p:nvSpPr>
          <p:cNvPr id="8" name="Rounded Rectangle 7"/>
          <p:cNvSpPr/>
          <p:nvPr/>
        </p:nvSpPr>
        <p:spPr>
          <a:xfrm>
            <a:off x="640080" y="2112264"/>
            <a:ext cx="76809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7680960" cy="3611880"/>
          </a:xfrm>
          <a:prstGeom prst="roundRect">
            <a:avLst/>
          </a:prstGeom>
          <a:solidFill>
            <a:srgbClr val="E8F6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72237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Small steps. Real ideas.</a:t>
            </a:r>
          </a:p>
        </p:txBody>
      </p:sp>
      <p:sp>
        <p:nvSpPr>
          <p:cNvPr id="11" name="TextBox 10"/>
          <p:cNvSpPr txBox="1"/>
          <p:nvPr/>
        </p:nvSpPr>
        <p:spPr>
          <a:xfrm>
            <a:off x="868680" y="2697480"/>
            <a:ext cx="7223760" cy="2889504"/>
          </a:xfrm>
          <a:prstGeom prst="rect">
            <a:avLst/>
          </a:prstGeom>
          <a:noFill/>
        </p:spPr>
        <p:txBody>
          <a:bodyPr wrap="square" lIns="18288" rIns="18288" tIns="18288" bIns="0">
            <a:spAutoFit/>
          </a:bodyPr>
          <a:lstStyle/>
          <a:p>
            <a:pPr>
              <a:lnSpc>
                <a:spcPct val="105000"/>
              </a:lnSpc>
              <a:spcAft>
                <a:spcPts val="900"/>
              </a:spcAft>
              <a:defRPr sz="2900" b="0">
                <a:solidFill>
                  <a:srgbClr val="233B46"/>
                </a:solidFill>
                <a:latin typeface="Trebuchet MS"/>
              </a:defRPr>
            </a:pPr>
            <a:r>
              <a:t>Today I can use new words, explain an idea, and find a detail in a short story.</a:t>
            </a:r>
          </a:p>
        </p:txBody>
      </p:sp>
      <p:sp>
        <p:nvSpPr>
          <p:cNvPr id="12" name="5-Point Star 11"/>
          <p:cNvSpPr/>
          <p:nvPr/>
        </p:nvSpPr>
        <p:spPr>
          <a:xfrm>
            <a:off x="9144000" y="2377440"/>
            <a:ext cx="2011680" cy="2103120"/>
          </a:xfrm>
          <a:prstGeom prst="star5">
            <a:avLst/>
          </a:prstGeom>
          <a:solidFill>
            <a:srgbClr val="FFC3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9738360" y="3063240"/>
            <a:ext cx="118872" cy="164592"/>
          </a:xfrm>
          <a:prstGeom prst="ellipse">
            <a:avLst/>
          </a:prstGeom>
          <a:solidFill>
            <a:srgbClr val="233B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10259568" y="3063240"/>
            <a:ext cx="118872" cy="164592"/>
          </a:xfrm>
          <a:prstGeom prst="ellipse">
            <a:avLst/>
          </a:prstGeom>
          <a:solidFill>
            <a:srgbClr val="233B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144000" y="4892040"/>
            <a:ext cx="2103120" cy="45720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Let’s try!</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629920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I can keep trying</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10</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Thinking time is okay</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800" b="0">
                <a:solidFill>
                  <a:srgbClr val="233B46"/>
                </a:solidFill>
                <a:latin typeface="Trebuchet MS"/>
              </a:defRPr>
            </a:pPr>
            <a:r>
              <a:t>“Could you repeat that, please?”</a:t>
            </a:r>
          </a:p>
          <a:p>
            <a:pPr>
              <a:lnSpc>
                <a:spcPct val="105000"/>
              </a:lnSpc>
              <a:spcAft>
                <a:spcPts val="900"/>
              </a:spcAft>
              <a:defRPr sz="2800" b="0">
                <a:solidFill>
                  <a:srgbClr val="233B46"/>
                </a:solidFill>
                <a:latin typeface="Trebuchet MS"/>
              </a:defRPr>
            </a:pPr>
            <a:r>
              <a:t>“Well, let me think.”</a:t>
            </a:r>
          </a:p>
          <a:p>
            <a:pPr>
              <a:lnSpc>
                <a:spcPct val="105000"/>
              </a:lnSpc>
              <a:spcAft>
                <a:spcPts val="900"/>
              </a:spcAft>
              <a:defRPr sz="2800" b="0">
                <a:solidFill>
                  <a:srgbClr val="233B46"/>
                </a:solidFill>
                <a:latin typeface="Trebuchet MS"/>
              </a:defRPr>
            </a:pPr>
            <a:r>
              <a:t>Give your answer. Add a reason when you are ready.</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692912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Reading detective</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11</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Our classroom story</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500" b="0">
                <a:solidFill>
                  <a:srgbClr val="233B46"/>
                </a:solidFill>
                <a:latin typeface="Trebuchet MS"/>
              </a:defRPr>
            </a:pPr>
            <a:r>
              <a:t>Mia has a problem with her homework. She does not understand a question. She decides to ask her teacher for help. Mia's teacher explains the question slowly. The teacher is patient and answers every question. On the way home, Mia sees a small accident near the road. A car has stopped, and a man looks worried. Mia knows this is urgent, so she tells an adult right away. The adult calls the police for help. The police arrive quickly and check that everyone is safe. Mia is glad she asked for help.</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755904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What does the story say?</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12</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True, False or Not Given?</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400" b="0">
                <a:solidFill>
                  <a:srgbClr val="233B46"/>
                </a:solidFill>
                <a:latin typeface="Trebuchet MS"/>
              </a:defRPr>
            </a:pPr>
            <a:r>
              <a:t>1. 1. Mia decides to ask her teacher for help.</a:t>
            </a:r>
          </a:p>
          <a:p>
            <a:pPr>
              <a:lnSpc>
                <a:spcPct val="105000"/>
              </a:lnSpc>
              <a:spcAft>
                <a:spcPts val="900"/>
              </a:spcAft>
              <a:defRPr sz="2400" b="0">
                <a:solidFill>
                  <a:srgbClr val="233B46"/>
                </a:solidFill>
                <a:latin typeface="Trebuchet MS"/>
              </a:defRPr>
            </a:pPr>
            <a:r>
              <a:t>2. 3. Mia sees a small accident near the road.</a:t>
            </a:r>
          </a:p>
          <a:p>
            <a:pPr>
              <a:lnSpc>
                <a:spcPct val="105000"/>
              </a:lnSpc>
              <a:spcAft>
                <a:spcPts val="900"/>
              </a:spcAft>
              <a:defRPr sz="2400" b="0">
                <a:solidFill>
                  <a:srgbClr val="233B46"/>
                </a:solidFill>
                <a:latin typeface="Trebuchet MS"/>
              </a:defRPr>
            </a:pPr>
          </a:p>
          <a:p>
            <a:pPr>
              <a:lnSpc>
                <a:spcPct val="105000"/>
              </a:lnSpc>
              <a:spcAft>
                <a:spcPts val="900"/>
              </a:spcAft>
              <a:defRPr sz="2400" b="0">
                <a:solidFill>
                  <a:srgbClr val="233B46"/>
                </a:solidFill>
                <a:latin typeface="Trebuchet MS"/>
              </a:defRPr>
            </a:pPr>
            <a:r>
              <a:t>One word from the story:</a:t>
            </a:r>
          </a:p>
          <a:p>
            <a:pPr>
              <a:lnSpc>
                <a:spcPct val="105000"/>
              </a:lnSpc>
              <a:spcAft>
                <a:spcPts val="900"/>
              </a:spcAft>
              <a:defRPr sz="2400" b="0">
                <a:solidFill>
                  <a:srgbClr val="233B46"/>
                </a:solidFill>
                <a:latin typeface="Trebuchet MS"/>
              </a:defRPr>
            </a:pPr>
            <a:r>
              <a:t>3. 2. The teacher is impatient and ignores Mia's questions.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818896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My evidence check</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13</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E8F6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Let’s check together</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400" b="0">
                <a:solidFill>
                  <a:srgbClr val="233B46"/>
                </a:solidFill>
                <a:latin typeface="Trebuchet MS"/>
              </a:defRPr>
            </a:pPr>
            <a:r>
              <a:t>1. TRUE — Paragraph A directly states this.</a:t>
            </a:r>
          </a:p>
          <a:p>
            <a:pPr>
              <a:lnSpc>
                <a:spcPct val="105000"/>
              </a:lnSpc>
              <a:spcAft>
                <a:spcPts val="900"/>
              </a:spcAft>
              <a:defRPr sz="2400" b="0">
                <a:solidFill>
                  <a:srgbClr val="233B46"/>
                </a:solidFill>
                <a:latin typeface="Trebuchet MS"/>
              </a:defRPr>
            </a:pPr>
            <a:r>
              <a:t>2. NOT GIVEN — The story does not give this detail.</a:t>
            </a:r>
          </a:p>
          <a:p>
            <a:pPr>
              <a:lnSpc>
                <a:spcPct val="105000"/>
              </a:lnSpc>
              <a:spcAft>
                <a:spcPts val="900"/>
              </a:spcAft>
              <a:defRPr sz="2400" b="0">
                <a:solidFill>
                  <a:srgbClr val="233B46"/>
                </a:solidFill>
                <a:latin typeface="Trebuchet MS"/>
              </a:defRPr>
            </a:pPr>
            <a:r>
              <a:t>3. FALSE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881888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My writing idea</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14</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658368"/>
          </a:xfrm>
          <a:prstGeom prst="rect">
            <a:avLst/>
          </a:prstGeom>
          <a:noFill/>
        </p:spPr>
        <p:txBody>
          <a:bodyPr wrap="square" lIns="18288" rIns="18288" tIns="18288" bIns="0">
            <a:spAutoFit/>
          </a:bodyPr>
          <a:lstStyle/>
          <a:p>
            <a:pPr>
              <a:lnSpc>
                <a:spcPct val="105000"/>
              </a:lnSpc>
              <a:spcAft>
                <a:spcPts val="900"/>
              </a:spcAft>
              <a:defRPr sz="2100" b="1">
                <a:solidFill>
                  <a:srgbClr val="387C12"/>
                </a:solidFill>
                <a:latin typeface="Trebuchet MS"/>
              </a:defRPr>
            </a:pPr>
            <a:r>
              <a:t>Should children be taught to solve problems by themselves or ask adults?</a:t>
            </a:r>
          </a:p>
        </p:txBody>
      </p:sp>
      <p:sp>
        <p:nvSpPr>
          <p:cNvPr id="11" name="TextBox 10"/>
          <p:cNvSpPr txBox="1"/>
          <p:nvPr/>
        </p:nvSpPr>
        <p:spPr>
          <a:xfrm>
            <a:off x="868680" y="2944368"/>
            <a:ext cx="10424160" cy="2642616"/>
          </a:xfrm>
          <a:prstGeom prst="rect">
            <a:avLst/>
          </a:prstGeom>
          <a:noFill/>
        </p:spPr>
        <p:txBody>
          <a:bodyPr wrap="square" lIns="18288" rIns="18288" tIns="18288" bIns="0">
            <a:spAutoFit/>
          </a:bodyPr>
          <a:lstStyle/>
          <a:p>
            <a:pPr>
              <a:lnSpc>
                <a:spcPct val="105000"/>
              </a:lnSpc>
              <a:spcAft>
                <a:spcPts val="900"/>
              </a:spcAft>
              <a:defRPr sz="2500" b="0">
                <a:solidFill>
                  <a:srgbClr val="233B46"/>
                </a:solidFill>
                <a:latin typeface="Trebuchet MS"/>
              </a:defRPr>
            </a:pPr>
            <a:r>
              <a:t>In my opinion, children should learn to solve simple problems, but they also need to ask adults for help.</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944880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An answer with a reason</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15</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My first 3–5 sentences</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500" b="0">
                <a:solidFill>
                  <a:srgbClr val="233B46"/>
                </a:solidFill>
                <a:latin typeface="Trebuchet MS"/>
              </a:defRPr>
            </a:pPr>
            <a:r>
              <a:t>Answer the question in your own words.</a:t>
            </a:r>
          </a:p>
          <a:p>
            <a:pPr>
              <a:lnSpc>
                <a:spcPct val="105000"/>
              </a:lnSpc>
              <a:spcAft>
                <a:spcPts val="900"/>
              </a:spcAft>
              <a:defRPr sz="2500" b="0">
                <a:solidFill>
                  <a:srgbClr val="233B46"/>
                </a:solidFill>
                <a:latin typeface="Trebuchet MS"/>
              </a:defRPr>
            </a:pPr>
            <a:r>
              <a:t>Add a reason: “I think this because ...”</a:t>
            </a:r>
          </a:p>
          <a:p>
            <a:pPr>
              <a:lnSpc>
                <a:spcPct val="105000"/>
              </a:lnSpc>
              <a:spcAft>
                <a:spcPts val="900"/>
              </a:spcAft>
              <a:defRPr sz="2500" b="0">
                <a:solidFill>
                  <a:srgbClr val="233B46"/>
                </a:solidFill>
                <a:latin typeface="Trebuchet MS"/>
              </a:defRPr>
            </a:pPr>
            <a:r>
              <a:t>Give an example: “For example, ...”</a:t>
            </a:r>
          </a:p>
          <a:p>
            <a:pPr>
              <a:lnSpc>
                <a:spcPct val="105000"/>
              </a:lnSpc>
              <a:spcAft>
                <a:spcPts val="900"/>
              </a:spcAft>
              <a:defRPr sz="2500" b="0">
                <a:solidFill>
                  <a:srgbClr val="233B46"/>
                </a:solidFill>
                <a:latin typeface="Trebuchet MS"/>
              </a:defRPr>
            </a:pPr>
            <a:r>
              <a:t>Check your subject, verb and punctuation.</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1007872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Sentence workshop</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16</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Draft and model</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700" b="0">
                <a:solidFill>
                  <a:srgbClr val="233B46"/>
                </a:solidFill>
                <a:latin typeface="Trebuchet MS"/>
              </a:defRPr>
            </a:pPr>
            <a:r>
              <a:t>Draft: Can you help me, please</a:t>
            </a:r>
          </a:p>
          <a:p>
            <a:pPr>
              <a:lnSpc>
                <a:spcPct val="105000"/>
              </a:lnSpc>
              <a:spcAft>
                <a:spcPts val="900"/>
              </a:spcAft>
              <a:defRPr sz="2700" b="0">
                <a:solidFill>
                  <a:srgbClr val="233B46"/>
                </a:solidFill>
                <a:latin typeface="Trebuchet MS"/>
              </a:defRPr>
            </a:pPr>
          </a:p>
          <a:p>
            <a:pPr>
              <a:lnSpc>
                <a:spcPct val="105000"/>
              </a:lnSpc>
              <a:spcAft>
                <a:spcPts val="900"/>
              </a:spcAft>
              <a:defRPr sz="2700" b="0">
                <a:solidFill>
                  <a:srgbClr val="233B46"/>
                </a:solidFill>
                <a:latin typeface="Trebuchet MS"/>
              </a:defRPr>
            </a:pPr>
            <a:r>
              <a:t>Model: Can you help me, please?</a:t>
            </a:r>
          </a:p>
          <a:p>
            <a:pPr>
              <a:lnSpc>
                <a:spcPct val="105000"/>
              </a:lnSpc>
              <a:spcAft>
                <a:spcPts val="900"/>
              </a:spcAft>
              <a:defRPr sz="2700" b="0">
                <a:solidFill>
                  <a:srgbClr val="233B46"/>
                </a:solidFill>
                <a:latin typeface="Trebuchet MS"/>
              </a:defRPr>
            </a:pPr>
          </a:p>
          <a:p>
            <a:pPr>
              <a:lnSpc>
                <a:spcPct val="105000"/>
              </a:lnSpc>
              <a:spcAft>
                <a:spcPts val="900"/>
              </a:spcAft>
              <a:defRPr sz="2700" b="0">
                <a:solidFill>
                  <a:srgbClr val="233B46"/>
                </a:solidFill>
                <a:latin typeface="Trebuchet MS"/>
              </a:defRPr>
            </a:pPr>
            <a:r>
              <a:t>What changed?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1070864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Listening mission</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17</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E5F5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Cover the story. Listen twice.</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900" b="0">
                <a:solidFill>
                  <a:srgbClr val="233B46"/>
                </a:solidFill>
                <a:latin typeface="Trebuchet MS"/>
              </a:defRPr>
            </a:pPr>
            <a:r>
              <a:t>She decides to __________ her teacher for help.</a:t>
            </a:r>
          </a:p>
          <a:p>
            <a:pPr>
              <a:lnSpc>
                <a:spcPct val="105000"/>
              </a:lnSpc>
              <a:spcAft>
                <a:spcPts val="900"/>
              </a:spcAft>
              <a:defRPr sz="2900" b="0">
                <a:solidFill>
                  <a:srgbClr val="233B46"/>
                </a:solidFill>
                <a:latin typeface="Trebuchet MS"/>
              </a:defRPr>
            </a:pPr>
          </a:p>
          <a:p>
            <a:pPr>
              <a:lnSpc>
                <a:spcPct val="105000"/>
              </a:lnSpc>
              <a:spcAft>
                <a:spcPts val="900"/>
              </a:spcAft>
              <a:defRPr sz="2900" b="0">
                <a:solidFill>
                  <a:srgbClr val="233B46"/>
                </a:solidFill>
                <a:latin typeface="Trebuchet MS"/>
              </a:defRPr>
            </a:pPr>
            <a:r>
              <a:t>Write ONE WORD.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1133856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Look what I practised!</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18</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2C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My next small step</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900" b="0">
                <a:solidFill>
                  <a:srgbClr val="233B46"/>
                </a:solidFill>
                <a:latin typeface="Trebuchet MS"/>
              </a:defRPr>
            </a:pPr>
            <a:r>
              <a:t>I tried new words.</a:t>
            </a:r>
          </a:p>
          <a:p>
            <a:pPr>
              <a:lnSpc>
                <a:spcPct val="105000"/>
              </a:lnSpc>
              <a:spcAft>
                <a:spcPts val="900"/>
              </a:spcAft>
              <a:defRPr sz="2900" b="0">
                <a:solidFill>
                  <a:srgbClr val="233B46"/>
                </a:solidFill>
                <a:latin typeface="Trebuchet MS"/>
              </a:defRPr>
            </a:pPr>
            <a:r>
              <a:t>I explained an idea.</a:t>
            </a:r>
          </a:p>
          <a:p>
            <a:pPr>
              <a:lnSpc>
                <a:spcPct val="105000"/>
              </a:lnSpc>
              <a:spcAft>
                <a:spcPts val="900"/>
              </a:spcAft>
              <a:defRPr sz="2900" b="0">
                <a:solidFill>
                  <a:srgbClr val="233B46"/>
                </a:solidFill>
                <a:latin typeface="Trebuchet MS"/>
              </a:defRPr>
            </a:pPr>
            <a:r>
              <a:t>I checked a detail in the story.</a:t>
            </a:r>
          </a:p>
          <a:p>
            <a:pPr>
              <a:lnSpc>
                <a:spcPct val="105000"/>
              </a:lnSpc>
              <a:spcAft>
                <a:spcPts val="900"/>
              </a:spcAft>
              <a:defRPr sz="2900" b="0">
                <a:solidFill>
                  <a:srgbClr val="233B46"/>
                </a:solidFill>
                <a:latin typeface="Trebuchet MS"/>
              </a:defRPr>
            </a:pPr>
            <a:r>
              <a:t>Next time, I want to practise ...</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125984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My word collection 1/2</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2</a:t>
            </a:r>
          </a:p>
        </p:txBody>
      </p:sp>
      <p:sp>
        <p:nvSpPr>
          <p:cNvPr id="8" name="Rounded Rectangle 7"/>
          <p:cNvSpPr/>
          <p:nvPr/>
        </p:nvSpPr>
        <p:spPr>
          <a:xfrm>
            <a:off x="640080" y="2084832"/>
            <a:ext cx="5349240" cy="1984248"/>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29968"/>
            <a:ext cx="5349240" cy="198424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176272"/>
            <a:ext cx="489204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Help</a:t>
            </a:r>
          </a:p>
        </p:txBody>
      </p:sp>
      <p:sp>
        <p:nvSpPr>
          <p:cNvPr id="11" name="TextBox 10"/>
          <p:cNvSpPr txBox="1"/>
          <p:nvPr/>
        </p:nvSpPr>
        <p:spPr>
          <a:xfrm>
            <a:off x="868680" y="2670048"/>
            <a:ext cx="4892040" cy="1261872"/>
          </a:xfrm>
          <a:prstGeom prst="rect">
            <a:avLst/>
          </a:prstGeom>
          <a:noFill/>
        </p:spPr>
        <p:txBody>
          <a:bodyPr wrap="square" lIns="18288" rIns="18288" tIns="18288" bIns="0">
            <a:spAutoFit/>
          </a:bodyPr>
          <a:lstStyle/>
          <a:p>
            <a:pPr>
              <a:lnSpc>
                <a:spcPct val="105000"/>
              </a:lnSpc>
              <a:spcAft>
                <a:spcPts val="300"/>
              </a:spcAft>
              <a:defRPr sz="1600" b="0">
                <a:solidFill>
                  <a:srgbClr val="233B46"/>
                </a:solidFill>
                <a:latin typeface="Trebuchet MS"/>
              </a:defRPr>
            </a:pPr>
            <a:r>
              <a:t>/help/</a:t>
            </a:r>
          </a:p>
          <a:p>
            <a:pPr>
              <a:lnSpc>
                <a:spcPct val="105000"/>
              </a:lnSpc>
              <a:spcAft>
                <a:spcPts val="300"/>
              </a:spcAft>
              <a:defRPr sz="1600" b="0">
                <a:solidFill>
                  <a:srgbClr val="233B46"/>
                </a:solidFill>
                <a:latin typeface="Trebuchet MS"/>
              </a:defRPr>
            </a:pPr>
            <a:r>
              <a:t>to assist someone</a:t>
            </a:r>
          </a:p>
          <a:p>
            <a:pPr>
              <a:lnSpc>
                <a:spcPct val="105000"/>
              </a:lnSpc>
              <a:spcAft>
                <a:spcPts val="300"/>
              </a:spcAft>
              <a:defRPr sz="1600" b="0">
                <a:solidFill>
                  <a:srgbClr val="233B46"/>
                </a:solidFill>
                <a:latin typeface="Trebuchet MS"/>
              </a:defRPr>
            </a:pPr>
            <a:r>
              <a:t>Can you help me, please?</a:t>
            </a:r>
          </a:p>
        </p:txBody>
      </p:sp>
      <p:sp>
        <p:nvSpPr>
          <p:cNvPr id="12" name="Rounded Rectangle 11"/>
          <p:cNvSpPr/>
          <p:nvPr/>
        </p:nvSpPr>
        <p:spPr>
          <a:xfrm>
            <a:off x="6217920" y="2084832"/>
            <a:ext cx="5349240" cy="1984248"/>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6217920" y="2029968"/>
            <a:ext cx="5349240" cy="198424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46520" y="2176272"/>
            <a:ext cx="489204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Problem</a:t>
            </a:r>
          </a:p>
        </p:txBody>
      </p:sp>
      <p:sp>
        <p:nvSpPr>
          <p:cNvPr id="15" name="TextBox 14"/>
          <p:cNvSpPr txBox="1"/>
          <p:nvPr/>
        </p:nvSpPr>
        <p:spPr>
          <a:xfrm>
            <a:off x="6446520" y="2670048"/>
            <a:ext cx="4892040" cy="1261872"/>
          </a:xfrm>
          <a:prstGeom prst="rect">
            <a:avLst/>
          </a:prstGeom>
          <a:noFill/>
        </p:spPr>
        <p:txBody>
          <a:bodyPr wrap="square" lIns="18288" rIns="18288" tIns="18288" bIns="0">
            <a:spAutoFit/>
          </a:bodyPr>
          <a:lstStyle/>
          <a:p>
            <a:pPr>
              <a:lnSpc>
                <a:spcPct val="105000"/>
              </a:lnSpc>
              <a:spcAft>
                <a:spcPts val="300"/>
              </a:spcAft>
              <a:defRPr sz="1600" b="0">
                <a:solidFill>
                  <a:srgbClr val="233B46"/>
                </a:solidFill>
                <a:latin typeface="Trebuchet MS"/>
              </a:defRPr>
            </a:pPr>
            <a:r>
              <a:t>/ˈprɒb.ləm/</a:t>
            </a:r>
          </a:p>
          <a:p>
            <a:pPr>
              <a:lnSpc>
                <a:spcPct val="105000"/>
              </a:lnSpc>
              <a:spcAft>
                <a:spcPts val="300"/>
              </a:spcAft>
              <a:defRPr sz="1600" b="0">
                <a:solidFill>
                  <a:srgbClr val="233B46"/>
                </a:solidFill>
                <a:latin typeface="Trebuchet MS"/>
              </a:defRPr>
            </a:pPr>
            <a:r>
              <a:t>a difficulty or trouble</a:t>
            </a:r>
          </a:p>
          <a:p>
            <a:pPr>
              <a:lnSpc>
                <a:spcPct val="105000"/>
              </a:lnSpc>
              <a:spcAft>
                <a:spcPts val="300"/>
              </a:spcAft>
              <a:defRPr sz="1600" b="0">
                <a:solidFill>
                  <a:srgbClr val="233B46"/>
                </a:solidFill>
                <a:latin typeface="Trebuchet MS"/>
              </a:defRPr>
            </a:pPr>
            <a:r>
              <a:t>I have a big problem with my computer.</a:t>
            </a:r>
          </a:p>
        </p:txBody>
      </p:sp>
      <p:sp>
        <p:nvSpPr>
          <p:cNvPr id="16" name="Rounded Rectangle 15"/>
          <p:cNvSpPr/>
          <p:nvPr/>
        </p:nvSpPr>
        <p:spPr>
          <a:xfrm>
            <a:off x="640080" y="4187951"/>
            <a:ext cx="5349240" cy="1984248"/>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640080" y="4133087"/>
            <a:ext cx="5349240" cy="198424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68680" y="4279392"/>
            <a:ext cx="489204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Ask</a:t>
            </a:r>
          </a:p>
        </p:txBody>
      </p:sp>
      <p:sp>
        <p:nvSpPr>
          <p:cNvPr id="19" name="TextBox 18"/>
          <p:cNvSpPr txBox="1"/>
          <p:nvPr/>
        </p:nvSpPr>
        <p:spPr>
          <a:xfrm>
            <a:off x="868680" y="4773168"/>
            <a:ext cx="4892040" cy="1261872"/>
          </a:xfrm>
          <a:prstGeom prst="rect">
            <a:avLst/>
          </a:prstGeom>
          <a:noFill/>
        </p:spPr>
        <p:txBody>
          <a:bodyPr wrap="square" lIns="18288" rIns="18288" tIns="18288" bIns="0">
            <a:spAutoFit/>
          </a:bodyPr>
          <a:lstStyle/>
          <a:p>
            <a:pPr>
              <a:lnSpc>
                <a:spcPct val="105000"/>
              </a:lnSpc>
              <a:spcAft>
                <a:spcPts val="300"/>
              </a:spcAft>
              <a:defRPr sz="1600" b="0">
                <a:solidFill>
                  <a:srgbClr val="233B46"/>
                </a:solidFill>
                <a:latin typeface="Trebuchet MS"/>
              </a:defRPr>
            </a:pPr>
            <a:r>
              <a:t>/ɑːsk/</a:t>
            </a:r>
          </a:p>
          <a:p>
            <a:pPr>
              <a:lnSpc>
                <a:spcPct val="105000"/>
              </a:lnSpc>
              <a:spcAft>
                <a:spcPts val="300"/>
              </a:spcAft>
              <a:defRPr sz="1600" b="0">
                <a:solidFill>
                  <a:srgbClr val="233B46"/>
                </a:solidFill>
                <a:latin typeface="Trebuchet MS"/>
              </a:defRPr>
            </a:pPr>
            <a:r>
              <a:t>to say a question or make a request</a:t>
            </a:r>
          </a:p>
          <a:p>
            <a:pPr>
              <a:lnSpc>
                <a:spcPct val="105000"/>
              </a:lnSpc>
              <a:spcAft>
                <a:spcPts val="300"/>
              </a:spcAft>
              <a:defRPr sz="1600" b="0">
                <a:solidFill>
                  <a:srgbClr val="233B46"/>
                </a:solidFill>
                <a:latin typeface="Trebuchet MS"/>
              </a:defRPr>
            </a:pPr>
            <a:r>
              <a:t>I want to ask for some help.</a:t>
            </a:r>
          </a:p>
        </p:txBody>
      </p:sp>
      <p:sp>
        <p:nvSpPr>
          <p:cNvPr id="20" name="Rounded Rectangle 19"/>
          <p:cNvSpPr/>
          <p:nvPr/>
        </p:nvSpPr>
        <p:spPr>
          <a:xfrm>
            <a:off x="6217920" y="4187951"/>
            <a:ext cx="5349240" cy="1984248"/>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6217920" y="4133087"/>
            <a:ext cx="5349240" cy="198424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446520" y="4279392"/>
            <a:ext cx="489204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Explain</a:t>
            </a:r>
          </a:p>
        </p:txBody>
      </p:sp>
      <p:sp>
        <p:nvSpPr>
          <p:cNvPr id="23" name="TextBox 22"/>
          <p:cNvSpPr txBox="1"/>
          <p:nvPr/>
        </p:nvSpPr>
        <p:spPr>
          <a:xfrm>
            <a:off x="6446520" y="4773168"/>
            <a:ext cx="4892040" cy="1261872"/>
          </a:xfrm>
          <a:prstGeom prst="rect">
            <a:avLst/>
          </a:prstGeom>
          <a:noFill/>
        </p:spPr>
        <p:txBody>
          <a:bodyPr wrap="square" lIns="18288" rIns="18288" tIns="18288" bIns="0">
            <a:spAutoFit/>
          </a:bodyPr>
          <a:lstStyle/>
          <a:p>
            <a:pPr>
              <a:lnSpc>
                <a:spcPct val="105000"/>
              </a:lnSpc>
              <a:spcAft>
                <a:spcPts val="300"/>
              </a:spcAft>
              <a:defRPr sz="1600" b="0">
                <a:solidFill>
                  <a:srgbClr val="233B46"/>
                </a:solidFill>
                <a:latin typeface="Trebuchet MS"/>
              </a:defRPr>
            </a:pPr>
            <a:r>
              <a:t>/ɪkˈspleɪn/</a:t>
            </a:r>
          </a:p>
          <a:p>
            <a:pPr>
              <a:lnSpc>
                <a:spcPct val="105000"/>
              </a:lnSpc>
              <a:spcAft>
                <a:spcPts val="300"/>
              </a:spcAft>
              <a:defRPr sz="1600" b="0">
                <a:solidFill>
                  <a:srgbClr val="233B46"/>
                </a:solidFill>
                <a:latin typeface="Trebuchet MS"/>
              </a:defRPr>
            </a:pPr>
            <a:r>
              <a:t>to tell details simply</a:t>
            </a:r>
          </a:p>
          <a:p>
            <a:pPr>
              <a:lnSpc>
                <a:spcPct val="105000"/>
              </a:lnSpc>
              <a:spcAft>
                <a:spcPts val="300"/>
              </a:spcAft>
              <a:defRPr sz="1600" b="0">
                <a:solidFill>
                  <a:srgbClr val="233B46"/>
                </a:solidFill>
                <a:latin typeface="Trebuchet MS"/>
              </a:defRPr>
            </a:pPr>
            <a:r>
              <a:t>Please explain this question.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188976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My word collection 2/2</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3</a:t>
            </a:r>
          </a:p>
        </p:txBody>
      </p:sp>
      <p:sp>
        <p:nvSpPr>
          <p:cNvPr id="8" name="Rounded Rectangle 7"/>
          <p:cNvSpPr/>
          <p:nvPr/>
        </p:nvSpPr>
        <p:spPr>
          <a:xfrm>
            <a:off x="640080" y="2084832"/>
            <a:ext cx="5349240" cy="1984248"/>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29968"/>
            <a:ext cx="5349240" cy="198424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176272"/>
            <a:ext cx="489204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Accident</a:t>
            </a:r>
          </a:p>
        </p:txBody>
      </p:sp>
      <p:sp>
        <p:nvSpPr>
          <p:cNvPr id="11" name="TextBox 10"/>
          <p:cNvSpPr txBox="1"/>
          <p:nvPr/>
        </p:nvSpPr>
        <p:spPr>
          <a:xfrm>
            <a:off x="868680" y="2670048"/>
            <a:ext cx="4892040" cy="1261872"/>
          </a:xfrm>
          <a:prstGeom prst="rect">
            <a:avLst/>
          </a:prstGeom>
          <a:noFill/>
        </p:spPr>
        <p:txBody>
          <a:bodyPr wrap="square" lIns="18288" rIns="18288" tIns="18288" bIns="0">
            <a:spAutoFit/>
          </a:bodyPr>
          <a:lstStyle/>
          <a:p>
            <a:pPr>
              <a:lnSpc>
                <a:spcPct val="105000"/>
              </a:lnSpc>
              <a:spcAft>
                <a:spcPts val="300"/>
              </a:spcAft>
              <a:defRPr sz="1600" b="0">
                <a:solidFill>
                  <a:srgbClr val="233B46"/>
                </a:solidFill>
                <a:latin typeface="Trebuchet MS"/>
              </a:defRPr>
            </a:pPr>
            <a:r>
              <a:t>/ˈæk.sɪ.dənt/</a:t>
            </a:r>
          </a:p>
          <a:p>
            <a:pPr>
              <a:lnSpc>
                <a:spcPct val="105000"/>
              </a:lnSpc>
              <a:spcAft>
                <a:spcPts val="300"/>
              </a:spcAft>
              <a:defRPr sz="1600" b="0">
                <a:solidFill>
                  <a:srgbClr val="233B46"/>
                </a:solidFill>
                <a:latin typeface="Trebuchet MS"/>
              </a:defRPr>
            </a:pPr>
            <a:r>
              <a:t>an unexpected bad event</a:t>
            </a:r>
          </a:p>
          <a:p>
            <a:pPr>
              <a:lnSpc>
                <a:spcPct val="105000"/>
              </a:lnSpc>
              <a:spcAft>
                <a:spcPts val="300"/>
              </a:spcAft>
              <a:defRPr sz="1600" b="0">
                <a:solidFill>
                  <a:srgbClr val="233B46"/>
                </a:solidFill>
                <a:latin typeface="Trebuchet MS"/>
              </a:defRPr>
            </a:pPr>
            <a:r>
              <a:t>There was a car accident on the street.</a:t>
            </a:r>
          </a:p>
        </p:txBody>
      </p:sp>
      <p:sp>
        <p:nvSpPr>
          <p:cNvPr id="12" name="Rounded Rectangle 11"/>
          <p:cNvSpPr/>
          <p:nvPr/>
        </p:nvSpPr>
        <p:spPr>
          <a:xfrm>
            <a:off x="6217920" y="2084832"/>
            <a:ext cx="5349240" cy="1984248"/>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6217920" y="2029968"/>
            <a:ext cx="5349240" cy="198424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46520" y="2176272"/>
            <a:ext cx="489204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Urgent</a:t>
            </a:r>
          </a:p>
        </p:txBody>
      </p:sp>
      <p:sp>
        <p:nvSpPr>
          <p:cNvPr id="15" name="TextBox 14"/>
          <p:cNvSpPr txBox="1"/>
          <p:nvPr/>
        </p:nvSpPr>
        <p:spPr>
          <a:xfrm>
            <a:off x="6446520" y="2670048"/>
            <a:ext cx="4892040" cy="1261872"/>
          </a:xfrm>
          <a:prstGeom prst="rect">
            <a:avLst/>
          </a:prstGeom>
          <a:noFill/>
        </p:spPr>
        <p:txBody>
          <a:bodyPr wrap="square" lIns="18288" rIns="18288" tIns="18288" bIns="0">
            <a:spAutoFit/>
          </a:bodyPr>
          <a:lstStyle/>
          <a:p>
            <a:pPr>
              <a:lnSpc>
                <a:spcPct val="105000"/>
              </a:lnSpc>
              <a:spcAft>
                <a:spcPts val="300"/>
              </a:spcAft>
              <a:defRPr sz="1600" b="0">
                <a:solidFill>
                  <a:srgbClr val="233B46"/>
                </a:solidFill>
                <a:latin typeface="Trebuchet MS"/>
              </a:defRPr>
            </a:pPr>
            <a:r>
              <a:t>/ˈɜː.dʒənt/</a:t>
            </a:r>
          </a:p>
          <a:p>
            <a:pPr>
              <a:lnSpc>
                <a:spcPct val="105000"/>
              </a:lnSpc>
              <a:spcAft>
                <a:spcPts val="300"/>
              </a:spcAft>
              <a:defRPr sz="1600" b="0">
                <a:solidFill>
                  <a:srgbClr val="233B46"/>
                </a:solidFill>
                <a:latin typeface="Trebuchet MS"/>
              </a:defRPr>
            </a:pPr>
            <a:r>
              <a:t>needs attention right now</a:t>
            </a:r>
          </a:p>
          <a:p>
            <a:pPr>
              <a:lnSpc>
                <a:spcPct val="105000"/>
              </a:lnSpc>
              <a:spcAft>
                <a:spcPts val="300"/>
              </a:spcAft>
              <a:defRPr sz="1600" b="0">
                <a:solidFill>
                  <a:srgbClr val="233B46"/>
                </a:solidFill>
                <a:latin typeface="Trebuchet MS"/>
              </a:defRPr>
            </a:pPr>
            <a:r>
              <a:t>This phone call is urgent.</a:t>
            </a:r>
          </a:p>
        </p:txBody>
      </p:sp>
      <p:sp>
        <p:nvSpPr>
          <p:cNvPr id="16" name="Rounded Rectangle 15"/>
          <p:cNvSpPr/>
          <p:nvPr/>
        </p:nvSpPr>
        <p:spPr>
          <a:xfrm>
            <a:off x="640080" y="4187951"/>
            <a:ext cx="5349240" cy="1984248"/>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640080" y="4133087"/>
            <a:ext cx="5349240" cy="198424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68680" y="4279392"/>
            <a:ext cx="489204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Police</a:t>
            </a:r>
          </a:p>
        </p:txBody>
      </p:sp>
      <p:sp>
        <p:nvSpPr>
          <p:cNvPr id="19" name="TextBox 18"/>
          <p:cNvSpPr txBox="1"/>
          <p:nvPr/>
        </p:nvSpPr>
        <p:spPr>
          <a:xfrm>
            <a:off x="868680" y="4773168"/>
            <a:ext cx="4892040" cy="1261872"/>
          </a:xfrm>
          <a:prstGeom prst="rect">
            <a:avLst/>
          </a:prstGeom>
          <a:noFill/>
        </p:spPr>
        <p:txBody>
          <a:bodyPr wrap="square" lIns="18288" rIns="18288" tIns="18288" bIns="0">
            <a:spAutoFit/>
          </a:bodyPr>
          <a:lstStyle/>
          <a:p>
            <a:pPr>
              <a:lnSpc>
                <a:spcPct val="105000"/>
              </a:lnSpc>
              <a:spcAft>
                <a:spcPts val="300"/>
              </a:spcAft>
              <a:defRPr sz="1600" b="0">
                <a:solidFill>
                  <a:srgbClr val="233B46"/>
                </a:solidFill>
                <a:latin typeface="Trebuchet MS"/>
              </a:defRPr>
            </a:pPr>
            <a:r>
              <a:t>/pəˈliːs/</a:t>
            </a:r>
          </a:p>
          <a:p>
            <a:pPr>
              <a:lnSpc>
                <a:spcPct val="105000"/>
              </a:lnSpc>
              <a:spcAft>
                <a:spcPts val="300"/>
              </a:spcAft>
              <a:defRPr sz="1600" b="0">
                <a:solidFill>
                  <a:srgbClr val="233B46"/>
                </a:solidFill>
                <a:latin typeface="Trebuchet MS"/>
              </a:defRPr>
            </a:pPr>
            <a:r>
              <a:t>people whose job is to protect the public and enforce laws</a:t>
            </a:r>
          </a:p>
          <a:p>
            <a:pPr>
              <a:lnSpc>
                <a:spcPct val="105000"/>
              </a:lnSpc>
              <a:spcAft>
                <a:spcPts val="300"/>
              </a:spcAft>
              <a:defRPr sz="1600" b="0">
                <a:solidFill>
                  <a:srgbClr val="233B46"/>
                </a:solidFill>
                <a:latin typeface="Trebuchet MS"/>
              </a:defRPr>
            </a:pPr>
            <a:r>
              <a:t>Call the police quickly.</a:t>
            </a:r>
          </a:p>
        </p:txBody>
      </p:sp>
      <p:sp>
        <p:nvSpPr>
          <p:cNvPr id="20" name="Rounded Rectangle 19"/>
          <p:cNvSpPr/>
          <p:nvPr/>
        </p:nvSpPr>
        <p:spPr>
          <a:xfrm>
            <a:off x="6217920" y="4187951"/>
            <a:ext cx="5349240" cy="1984248"/>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ounded Rectangle 20"/>
          <p:cNvSpPr/>
          <p:nvPr/>
        </p:nvSpPr>
        <p:spPr>
          <a:xfrm>
            <a:off x="6217920" y="4133087"/>
            <a:ext cx="5349240" cy="198424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446520" y="4279392"/>
            <a:ext cx="489204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Safe</a:t>
            </a:r>
          </a:p>
        </p:txBody>
      </p:sp>
      <p:sp>
        <p:nvSpPr>
          <p:cNvPr id="23" name="TextBox 22"/>
          <p:cNvSpPr txBox="1"/>
          <p:nvPr/>
        </p:nvSpPr>
        <p:spPr>
          <a:xfrm>
            <a:off x="6446520" y="4773168"/>
            <a:ext cx="4892040" cy="1261872"/>
          </a:xfrm>
          <a:prstGeom prst="rect">
            <a:avLst/>
          </a:prstGeom>
          <a:noFill/>
        </p:spPr>
        <p:txBody>
          <a:bodyPr wrap="square" lIns="18288" rIns="18288" tIns="18288" bIns="0">
            <a:spAutoFit/>
          </a:bodyPr>
          <a:lstStyle/>
          <a:p>
            <a:pPr>
              <a:lnSpc>
                <a:spcPct val="105000"/>
              </a:lnSpc>
              <a:spcAft>
                <a:spcPts val="300"/>
              </a:spcAft>
              <a:defRPr sz="1600" b="0">
                <a:solidFill>
                  <a:srgbClr val="233B46"/>
                </a:solidFill>
                <a:latin typeface="Trebuchet MS"/>
              </a:defRPr>
            </a:pPr>
            <a:r>
              <a:t>/seɪf/</a:t>
            </a:r>
          </a:p>
          <a:p>
            <a:pPr>
              <a:lnSpc>
                <a:spcPct val="105000"/>
              </a:lnSpc>
              <a:spcAft>
                <a:spcPts val="300"/>
              </a:spcAft>
              <a:defRPr sz="1600" b="0">
                <a:solidFill>
                  <a:srgbClr val="233B46"/>
                </a:solidFill>
                <a:latin typeface="Trebuchet MS"/>
              </a:defRPr>
            </a:pPr>
            <a:r>
              <a:t>free from harm or danger</a:t>
            </a:r>
          </a:p>
          <a:p>
            <a:pPr>
              <a:lnSpc>
                <a:spcPct val="105000"/>
              </a:lnSpc>
              <a:spcAft>
                <a:spcPts val="300"/>
              </a:spcAft>
              <a:defRPr sz="1600" b="0">
                <a:solidFill>
                  <a:srgbClr val="233B46"/>
                </a:solidFill>
                <a:latin typeface="Trebuchet MS"/>
              </a:defRPr>
            </a:pPr>
            <a:r>
              <a:t>Now we are in a safe room.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251968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Sounds I can practise</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4</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Listen, then say it</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800" b="0">
                <a:solidFill>
                  <a:srgbClr val="233B46"/>
                </a:solidFill>
                <a:latin typeface="Trebuchet MS"/>
              </a:defRPr>
            </a:pPr>
            <a:r>
              <a:t>Help   /help/</a:t>
            </a:r>
          </a:p>
          <a:p>
            <a:pPr>
              <a:lnSpc>
                <a:spcPct val="105000"/>
              </a:lnSpc>
              <a:spcAft>
                <a:spcPts val="900"/>
              </a:spcAft>
              <a:defRPr sz="2800" b="0">
                <a:solidFill>
                  <a:srgbClr val="233B46"/>
                </a:solidFill>
                <a:latin typeface="Trebuchet MS"/>
              </a:defRPr>
            </a:pPr>
            <a:r>
              <a:t>Problem   /ˈprɒb.ləm/</a:t>
            </a:r>
          </a:p>
          <a:p>
            <a:pPr>
              <a:lnSpc>
                <a:spcPct val="105000"/>
              </a:lnSpc>
              <a:spcAft>
                <a:spcPts val="900"/>
              </a:spcAft>
              <a:defRPr sz="2800" b="0">
                <a:solidFill>
                  <a:srgbClr val="233B46"/>
                </a:solidFill>
                <a:latin typeface="Trebuchet MS"/>
              </a:defRPr>
            </a:pPr>
            <a:r>
              <a:t>Ask   /ɑːsk/</a:t>
            </a:r>
          </a:p>
          <a:p>
            <a:pPr>
              <a:lnSpc>
                <a:spcPct val="105000"/>
              </a:lnSpc>
              <a:spcAft>
                <a:spcPts val="900"/>
              </a:spcAft>
              <a:defRPr sz="2800" b="0">
                <a:solidFill>
                  <a:srgbClr val="233B46"/>
                </a:solidFill>
                <a:latin typeface="Trebuchet MS"/>
              </a:defRPr>
            </a:pPr>
            <a:r>
              <a:t>Explain   /ɪkˈspleɪn/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314960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My sentence builders</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5</a:t>
            </a:r>
          </a:p>
        </p:txBody>
      </p:sp>
      <p:sp>
        <p:nvSpPr>
          <p:cNvPr id="8" name="Rounded Rectangle 7"/>
          <p:cNvSpPr/>
          <p:nvPr/>
        </p:nvSpPr>
        <p:spPr>
          <a:xfrm>
            <a:off x="640080" y="1965960"/>
            <a:ext cx="10881360" cy="1133856"/>
          </a:xfrm>
          <a:prstGeom prst="roundRect">
            <a:avLst/>
          </a:prstGeom>
          <a:solidFill>
            <a:srgbClr val="E8F6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240279"/>
            <a:ext cx="457200" cy="457200"/>
          </a:xfrm>
          <a:prstGeom prst="rect">
            <a:avLst/>
          </a:prstGeom>
          <a:noFill/>
        </p:spPr>
        <p:txBody>
          <a:bodyPr wrap="square" lIns="18288" rIns="18288" tIns="18288" bIns="0">
            <a:spAutoFit/>
          </a:bodyPr>
          <a:lstStyle/>
          <a:p>
            <a:pPr>
              <a:lnSpc>
                <a:spcPct val="105000"/>
              </a:lnSpc>
              <a:spcAft>
                <a:spcPts val="900"/>
              </a:spcAft>
              <a:defRPr sz="2800" b="1">
                <a:solidFill>
                  <a:srgbClr val="387C12"/>
                </a:solidFill>
                <a:latin typeface="Trebuchet MS"/>
              </a:defRPr>
            </a:pPr>
            <a:r>
              <a:t>1</a:t>
            </a:r>
          </a:p>
        </p:txBody>
      </p:sp>
      <p:sp>
        <p:nvSpPr>
          <p:cNvPr id="10" name="TextBox 9"/>
          <p:cNvSpPr txBox="1"/>
          <p:nvPr/>
        </p:nvSpPr>
        <p:spPr>
          <a:xfrm>
            <a:off x="1554480" y="2185415"/>
            <a:ext cx="9646920" cy="777240"/>
          </a:xfrm>
          <a:prstGeom prst="rect">
            <a:avLst/>
          </a:prstGeom>
          <a:noFill/>
        </p:spPr>
        <p:txBody>
          <a:bodyPr wrap="square" lIns="18288" rIns="18288" tIns="18288" bIns="0">
            <a:spAutoFit/>
          </a:bodyPr>
          <a:lstStyle/>
          <a:p>
            <a:pPr>
              <a:lnSpc>
                <a:spcPct val="105000"/>
              </a:lnSpc>
              <a:spcAft>
                <a:spcPts val="900"/>
              </a:spcAft>
              <a:defRPr sz="2300" b="0">
                <a:solidFill>
                  <a:srgbClr val="233B46"/>
                </a:solidFill>
                <a:latin typeface="Trebuchet MS"/>
              </a:defRPr>
            </a:pPr>
            <a:r>
              <a:t>Excuse me, I have a problem with [noun]. Can you help me?</a:t>
            </a:r>
          </a:p>
        </p:txBody>
      </p:sp>
      <p:sp>
        <p:nvSpPr>
          <p:cNvPr id="11" name="Rounded Rectangle 10"/>
          <p:cNvSpPr/>
          <p:nvPr/>
        </p:nvSpPr>
        <p:spPr>
          <a:xfrm>
            <a:off x="640080" y="3264408"/>
            <a:ext cx="10881360" cy="1133856"/>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538727"/>
            <a:ext cx="457200" cy="457200"/>
          </a:xfrm>
          <a:prstGeom prst="rect">
            <a:avLst/>
          </a:prstGeom>
          <a:noFill/>
        </p:spPr>
        <p:txBody>
          <a:bodyPr wrap="square" lIns="18288" rIns="18288" tIns="18288" bIns="0">
            <a:spAutoFit/>
          </a:bodyPr>
          <a:lstStyle/>
          <a:p>
            <a:pPr>
              <a:lnSpc>
                <a:spcPct val="105000"/>
              </a:lnSpc>
              <a:spcAft>
                <a:spcPts val="900"/>
              </a:spcAft>
              <a:defRPr sz="2800" b="1">
                <a:solidFill>
                  <a:srgbClr val="387C12"/>
                </a:solidFill>
                <a:latin typeface="Trebuchet MS"/>
              </a:defRPr>
            </a:pPr>
            <a:r>
              <a:t>2</a:t>
            </a:r>
          </a:p>
        </p:txBody>
      </p:sp>
      <p:sp>
        <p:nvSpPr>
          <p:cNvPr id="13" name="TextBox 12"/>
          <p:cNvSpPr txBox="1"/>
          <p:nvPr/>
        </p:nvSpPr>
        <p:spPr>
          <a:xfrm>
            <a:off x="1554480" y="3483863"/>
            <a:ext cx="9646920" cy="777240"/>
          </a:xfrm>
          <a:prstGeom prst="rect">
            <a:avLst/>
          </a:prstGeom>
          <a:noFill/>
        </p:spPr>
        <p:txBody>
          <a:bodyPr wrap="square" lIns="18288" rIns="18288" tIns="18288" bIns="0">
            <a:spAutoFit/>
          </a:bodyPr>
          <a:lstStyle/>
          <a:p>
            <a:pPr>
              <a:lnSpc>
                <a:spcPct val="105000"/>
              </a:lnSpc>
              <a:spcAft>
                <a:spcPts val="900"/>
              </a:spcAft>
              <a:defRPr sz="2300" b="0">
                <a:solidFill>
                  <a:srgbClr val="233B46"/>
                </a:solidFill>
                <a:latin typeface="Trebuchet MS"/>
              </a:defRPr>
            </a:pPr>
            <a:r>
              <a:t>I do not understand [topic/question], so I need someone to explain it.</a:t>
            </a:r>
          </a:p>
        </p:txBody>
      </p:sp>
      <p:sp>
        <p:nvSpPr>
          <p:cNvPr id="14" name="Rounded Rectangle 13"/>
          <p:cNvSpPr/>
          <p:nvPr/>
        </p:nvSpPr>
        <p:spPr>
          <a:xfrm>
            <a:off x="640080" y="4562856"/>
            <a:ext cx="10881360" cy="1133856"/>
          </a:xfrm>
          <a:prstGeom prst="roundRect">
            <a:avLst/>
          </a:prstGeom>
          <a:solidFill>
            <a:srgbClr val="E8F6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837176"/>
            <a:ext cx="457200" cy="457200"/>
          </a:xfrm>
          <a:prstGeom prst="rect">
            <a:avLst/>
          </a:prstGeom>
          <a:noFill/>
        </p:spPr>
        <p:txBody>
          <a:bodyPr wrap="square" lIns="18288" rIns="18288" tIns="18288" bIns="0">
            <a:spAutoFit/>
          </a:bodyPr>
          <a:lstStyle/>
          <a:p>
            <a:pPr>
              <a:lnSpc>
                <a:spcPct val="105000"/>
              </a:lnSpc>
              <a:spcAft>
                <a:spcPts val="900"/>
              </a:spcAft>
              <a:defRPr sz="2800" b="1">
                <a:solidFill>
                  <a:srgbClr val="387C12"/>
                </a:solidFill>
                <a:latin typeface="Trebuchet MS"/>
              </a:defRPr>
            </a:pPr>
            <a:r>
              <a:t>3</a:t>
            </a:r>
          </a:p>
        </p:txBody>
      </p:sp>
      <p:sp>
        <p:nvSpPr>
          <p:cNvPr id="16" name="TextBox 15"/>
          <p:cNvSpPr txBox="1"/>
          <p:nvPr/>
        </p:nvSpPr>
        <p:spPr>
          <a:xfrm>
            <a:off x="1554480" y="4782312"/>
            <a:ext cx="9646920" cy="777240"/>
          </a:xfrm>
          <a:prstGeom prst="rect">
            <a:avLst/>
          </a:prstGeom>
          <a:noFill/>
        </p:spPr>
        <p:txBody>
          <a:bodyPr wrap="square" lIns="18288" rIns="18288" tIns="18288" bIns="0">
            <a:spAutoFit/>
          </a:bodyPr>
          <a:lstStyle/>
          <a:p>
            <a:pPr>
              <a:lnSpc>
                <a:spcPct val="105000"/>
              </a:lnSpc>
              <a:spcAft>
                <a:spcPts val="900"/>
              </a:spcAft>
              <a:defRPr sz="2300" b="0">
                <a:solidFill>
                  <a:srgbClr val="233B46"/>
                </a:solidFill>
                <a:latin typeface="Trebuchet MS"/>
              </a:defRPr>
            </a:pPr>
            <a:r>
              <a:t>When an accident happens, the first thing I do is [verb simple].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377952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A conversation with my partner</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6</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Do you find it easy to ask other people for help?</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600" b="0">
                <a:solidFill>
                  <a:srgbClr val="233B46"/>
                </a:solidFill>
                <a:latin typeface="Trebuchet MS"/>
              </a:defRPr>
            </a:pPr>
            <a:r>
              <a:t>Yes, I do. When I have a problem with my homework, I always ask my friend or teacher. It helps me solve things quickly.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440944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My longer speaking turn</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7</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2C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Describe a time when someone helped you.</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600" b="0">
                <a:solidFill>
                  <a:srgbClr val="233B46"/>
                </a:solidFill>
                <a:latin typeface="Trebuchet MS"/>
              </a:defRPr>
            </a:pPr>
            <a:r>
              <a:t>Plan for 1 minute.</a:t>
            </a:r>
          </a:p>
          <a:p>
            <a:pPr>
              <a:lnSpc>
                <a:spcPct val="105000"/>
              </a:lnSpc>
              <a:spcAft>
                <a:spcPts val="900"/>
              </a:spcAft>
              <a:defRPr sz="2600" b="0">
                <a:solidFill>
                  <a:srgbClr val="233B46"/>
                </a:solidFill>
                <a:latin typeface="Trebuchet MS"/>
              </a:defRPr>
            </a:pPr>
            <a:r>
              <a:t>Choose a few details and say why they matter.</a:t>
            </a:r>
          </a:p>
          <a:p>
            <a:pPr>
              <a:lnSpc>
                <a:spcPct val="105000"/>
              </a:lnSpc>
              <a:spcAft>
                <a:spcPts val="900"/>
              </a:spcAft>
              <a:defRPr sz="2600" b="0">
                <a:solidFill>
                  <a:srgbClr val="233B46"/>
                </a:solidFill>
                <a:latin typeface="Trebuchet MS"/>
              </a:defRPr>
            </a:pPr>
            <a:r>
              <a:t>Start with 30–60 seconds. Build towards 1–2 minutes.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503936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One way to tell the story</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8</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Short teaching model</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300" b="0">
                <a:solidFill>
                  <a:srgbClr val="233B46"/>
                </a:solidFill>
                <a:latin typeface="Trebuchet MS"/>
              </a:defRPr>
            </a:pPr>
            <a:r>
              <a:t>I want to talk about a time when my friend helped me. It was last year at my school. I lost my keys and I could not open my locker. My friend helped me look for them in every classroom. Finally, we found the keys near the library. I was very happy because my friend was very kind to me.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7FBF3"/>
        </a:solidFill>
        <a:effectLst/>
      </p:bgPr>
    </p:bg>
    <p:spTree>
      <p:nvGrpSpPr>
        <p:cNvPr id="1" name=""/>
        <p:cNvGrpSpPr/>
        <p:nvPr/>
      </p:nvGrpSpPr>
      <p:grpSpPr/>
      <p:sp>
        <p:nvSpPr>
          <p:cNvPr id="2" name="Rounded Rectangle 1"/>
          <p:cNvSpPr/>
          <p:nvPr/>
        </p:nvSpPr>
        <p:spPr>
          <a:xfrm>
            <a:off x="411480" y="274320"/>
            <a:ext cx="11338560" cy="118872"/>
          </a:xfrm>
          <a:prstGeom prst="roundRect">
            <a:avLst/>
          </a:prstGeom>
          <a:solidFill>
            <a:srgbClr val="DCE8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411480" y="274320"/>
            <a:ext cx="5669280" cy="118872"/>
          </a:xfrm>
          <a:prstGeom prst="roundRect">
            <a:avLst/>
          </a:prstGeom>
          <a:solidFill>
            <a:srgbClr val="78C9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48640" y="530352"/>
            <a:ext cx="10058400" cy="320040"/>
          </a:xfrm>
          <a:prstGeom prst="rect">
            <a:avLst/>
          </a:prstGeom>
          <a:noFill/>
        </p:spPr>
        <p:txBody>
          <a:bodyPr wrap="square" lIns="18288" rIns="18288" tIns="18288" bIns="0">
            <a:spAutoFit/>
          </a:bodyPr>
          <a:lstStyle/>
          <a:p>
            <a:pPr>
              <a:lnSpc>
                <a:spcPct val="105000"/>
              </a:lnSpc>
              <a:spcAft>
                <a:spcPts val="300"/>
              </a:spcAft>
              <a:defRPr sz="1300" b="1">
                <a:solidFill>
                  <a:srgbClr val="387C12"/>
                </a:solidFill>
                <a:latin typeface="Trebuchet MS"/>
              </a:defRPr>
            </a:pPr>
            <a:r>
              <a:t>ENGLISH ADVENTURE   /   UNIT A1</a:t>
            </a:r>
          </a:p>
        </p:txBody>
      </p:sp>
      <p:sp>
        <p:nvSpPr>
          <p:cNvPr id="5" name="TextBox 4"/>
          <p:cNvSpPr txBox="1"/>
          <p:nvPr/>
        </p:nvSpPr>
        <p:spPr>
          <a:xfrm>
            <a:off x="548640" y="987552"/>
            <a:ext cx="11064240" cy="914400"/>
          </a:xfrm>
          <a:prstGeom prst="rect">
            <a:avLst/>
          </a:prstGeom>
          <a:noFill/>
        </p:spPr>
        <p:txBody>
          <a:bodyPr wrap="square" lIns="18288" rIns="18288" tIns="18288" bIns="0">
            <a:spAutoFit/>
          </a:bodyPr>
          <a:lstStyle/>
          <a:p>
            <a:pPr>
              <a:lnSpc>
                <a:spcPct val="105000"/>
              </a:lnSpc>
              <a:spcAft>
                <a:spcPts val="900"/>
              </a:spcAft>
              <a:defRPr sz="3200" b="1">
                <a:solidFill>
                  <a:srgbClr val="233B46"/>
                </a:solidFill>
                <a:latin typeface="Trebuchet MS"/>
              </a:defRPr>
            </a:pPr>
            <a:r>
              <a:t>A bigger question</a:t>
            </a:r>
          </a:p>
        </p:txBody>
      </p:sp>
      <p:sp>
        <p:nvSpPr>
          <p:cNvPr id="6" name="TextBox 5"/>
          <p:cNvSpPr txBox="1"/>
          <p:nvPr/>
        </p:nvSpPr>
        <p:spPr>
          <a:xfrm>
            <a:off x="548640" y="6473952"/>
            <a:ext cx="10058400" cy="228600"/>
          </a:xfrm>
          <a:prstGeom prst="rect">
            <a:avLst/>
          </a:prstGeom>
          <a:noFill/>
        </p:spPr>
        <p:txBody>
          <a:bodyPr wrap="square" lIns="18288" rIns="18288" tIns="18288" bIns="0">
            <a:spAutoFit/>
          </a:bodyPr>
          <a:lstStyle/>
          <a:p>
            <a:pPr>
              <a:lnSpc>
                <a:spcPct val="105000"/>
              </a:lnSpc>
              <a:spcAft>
                <a:spcPts val="300"/>
              </a:spcAft>
              <a:defRPr sz="1100" b="0">
                <a:solidFill>
                  <a:srgbClr val="48606B"/>
                </a:solidFill>
                <a:latin typeface="Trebuchet MS"/>
              </a:defRPr>
            </a:pPr>
            <a:r>
              <a:t>I Need Help    ·    Working towards IELTS 4.0</a:t>
            </a:r>
          </a:p>
        </p:txBody>
      </p:sp>
      <p:sp>
        <p:nvSpPr>
          <p:cNvPr id="7" name="TextBox 6"/>
          <p:cNvSpPr txBox="1"/>
          <p:nvPr/>
        </p:nvSpPr>
        <p:spPr>
          <a:xfrm>
            <a:off x="11109960" y="6428232"/>
            <a:ext cx="548640" cy="320040"/>
          </a:xfrm>
          <a:prstGeom prst="rect">
            <a:avLst/>
          </a:prstGeom>
          <a:noFill/>
        </p:spPr>
        <p:txBody>
          <a:bodyPr wrap="square" lIns="18288" rIns="18288" tIns="18288" bIns="0">
            <a:spAutoFit/>
          </a:bodyPr>
          <a:lstStyle/>
          <a:p>
            <a:pPr>
              <a:lnSpc>
                <a:spcPct val="105000"/>
              </a:lnSpc>
              <a:spcAft>
                <a:spcPts val="300"/>
              </a:spcAft>
              <a:defRPr sz="1400" b="1">
                <a:solidFill>
                  <a:srgbClr val="387C12"/>
                </a:solidFill>
                <a:latin typeface="Trebuchet MS"/>
              </a:defRPr>
            </a:pPr>
            <a:r>
              <a:t>9</a:t>
            </a:r>
          </a:p>
        </p:txBody>
      </p:sp>
      <p:sp>
        <p:nvSpPr>
          <p:cNvPr id="8" name="Rounded Rectangle 7"/>
          <p:cNvSpPr/>
          <p:nvPr/>
        </p:nvSpPr>
        <p:spPr>
          <a:xfrm>
            <a:off x="640080" y="2112264"/>
            <a:ext cx="10881360" cy="3611880"/>
          </a:xfrm>
          <a:prstGeom prst="roundRect">
            <a:avLst/>
          </a:prstGeom>
          <a:solidFill>
            <a:srgbClr val="D7E4C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0080" y="2057400"/>
            <a:ext cx="10881360" cy="3611880"/>
          </a:xfrm>
          <a:prstGeom prst="roundRect">
            <a:avLst/>
          </a:prstGeom>
          <a:solidFill>
            <a:srgbClr val="E5F5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203704"/>
            <a:ext cx="10424160" cy="411480"/>
          </a:xfrm>
          <a:prstGeom prst="rect">
            <a:avLst/>
          </a:prstGeom>
          <a:noFill/>
        </p:spPr>
        <p:txBody>
          <a:bodyPr wrap="square" lIns="18288" rIns="18288" tIns="18288" bIns="0">
            <a:spAutoFit/>
          </a:bodyPr>
          <a:lstStyle/>
          <a:p>
            <a:pPr>
              <a:lnSpc>
                <a:spcPct val="105000"/>
              </a:lnSpc>
              <a:spcAft>
                <a:spcPts val="900"/>
              </a:spcAft>
              <a:defRPr sz="2300" b="1">
                <a:solidFill>
                  <a:srgbClr val="387C12"/>
                </a:solidFill>
                <a:latin typeface="Trebuchet MS"/>
              </a:defRPr>
            </a:pPr>
            <a:r>
              <a:t>Why are some people afraid to ask for help?</a:t>
            </a:r>
          </a:p>
        </p:txBody>
      </p:sp>
      <p:sp>
        <p:nvSpPr>
          <p:cNvPr id="11" name="TextBox 10"/>
          <p:cNvSpPr txBox="1"/>
          <p:nvPr/>
        </p:nvSpPr>
        <p:spPr>
          <a:xfrm>
            <a:off x="868680" y="2697480"/>
            <a:ext cx="10424160" cy="2889504"/>
          </a:xfrm>
          <a:prstGeom prst="rect">
            <a:avLst/>
          </a:prstGeom>
          <a:noFill/>
        </p:spPr>
        <p:txBody>
          <a:bodyPr wrap="square" lIns="18288" rIns="18288" tIns="18288" bIns="0">
            <a:spAutoFit/>
          </a:bodyPr>
          <a:lstStyle/>
          <a:p>
            <a:pPr>
              <a:lnSpc>
                <a:spcPct val="105000"/>
              </a:lnSpc>
              <a:spcAft>
                <a:spcPts val="900"/>
              </a:spcAft>
              <a:defRPr sz="2500" b="0">
                <a:solidFill>
                  <a:srgbClr val="233B46"/>
                </a:solidFill>
                <a:latin typeface="Trebuchet MS"/>
              </a:defRPr>
            </a:pPr>
            <a:r>
              <a:t>I think some people are shy. They do not want to disturb other people, so they try to fix problems alone.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Need Help</dc:title>
  <dc:subject>IELTS Band 4.0 foundation classroom practice</dc:subject>
  <dc:creator>STEVE IELTS</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